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4" r:id="rId2"/>
    <p:sldId id="292" r:id="rId3"/>
    <p:sldId id="293" r:id="rId4"/>
    <p:sldId id="295" r:id="rId5"/>
    <p:sldId id="296" r:id="rId6"/>
    <p:sldId id="300" r:id="rId7"/>
    <p:sldId id="298" r:id="rId8"/>
    <p:sldId id="299" r:id="rId9"/>
    <p:sldId id="271" r:id="rId10"/>
    <p:sldId id="297" r:id="rId11"/>
    <p:sldId id="284" r:id="rId12"/>
    <p:sldId id="303" r:id="rId13"/>
    <p:sldId id="305" r:id="rId14"/>
    <p:sldId id="307" r:id="rId15"/>
    <p:sldId id="257" r:id="rId16"/>
    <p:sldId id="308" r:id="rId17"/>
    <p:sldId id="306" r:id="rId18"/>
    <p:sldId id="267" r:id="rId19"/>
    <p:sldId id="313" r:id="rId20"/>
    <p:sldId id="310" r:id="rId21"/>
    <p:sldId id="301" r:id="rId22"/>
    <p:sldId id="311" r:id="rId23"/>
    <p:sldId id="312" r:id="rId24"/>
    <p:sldId id="302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E7E7E7"/>
    <a:srgbClr val="F0F0F0"/>
    <a:srgbClr val="F2F2F2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585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8B0E-AA45-064F-9140-06AF43389005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8069E-CDC3-AA45-890B-29A7C0E4FE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78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337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58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714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676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46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358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124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34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454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58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D182-A222-434A-A5CD-FD7EC958C12A}" type="datetimeFigureOut">
              <a:rPr lang="pt-PT" smtClean="0"/>
              <a:t>07/06/18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26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4" Type="http://schemas.openxmlformats.org/officeDocument/2006/relationships/image" Target="../media/image26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" y="-1905"/>
            <a:ext cx="12185234" cy="68618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" y="2105561"/>
            <a:ext cx="12190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7400" b="1" dirty="0" smtClean="0">
                <a:solidFill>
                  <a:schemeClr val="bg1"/>
                </a:solidFill>
              </a:rPr>
              <a:t>CONTAINERS</a:t>
            </a:r>
            <a:endParaRPr lang="pt-PT" sz="17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52450"/>
            <a:ext cx="7620000" cy="511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5161" y="5670550"/>
            <a:ext cx="238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Linux </a:t>
            </a:r>
            <a:r>
              <a:rPr lang="pt-PT" dirty="0" err="1" smtClean="0"/>
              <a:t>Containers</a:t>
            </a:r>
            <a:r>
              <a:rPr lang="pt-PT" dirty="0" smtClean="0"/>
              <a:t> - 2008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94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205" y="1499703"/>
            <a:ext cx="5447655" cy="3404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559" r="31864"/>
          <a:stretch/>
        </p:blipFill>
        <p:spPr>
          <a:xfrm>
            <a:off x="7976460" y="1499703"/>
            <a:ext cx="4215540" cy="313134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08902" y="2806270"/>
            <a:ext cx="2774196" cy="12708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smtClean="0"/>
              <a:t>2013</a:t>
            </a:r>
            <a:endParaRPr lang="pt-PT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230" y="4373042"/>
            <a:ext cx="1837333" cy="2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18" y="1262897"/>
            <a:ext cx="2278850" cy="1211349"/>
          </a:xfrm>
          <a:prstGeom prst="rect">
            <a:avLst/>
          </a:prstGeom>
        </p:spPr>
      </p:pic>
      <p:pic>
        <p:nvPicPr>
          <p:cNvPr id="36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89" y="2434024"/>
            <a:ext cx="2275065" cy="919887"/>
          </a:xfrm>
          <a:prstGeom prst="rect">
            <a:avLst/>
          </a:prstGeom>
        </p:spPr>
      </p:pic>
      <p:pic>
        <p:nvPicPr>
          <p:cNvPr id="33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3" y="2434025"/>
            <a:ext cx="2275065" cy="919886"/>
          </a:xfrm>
          <a:prstGeom prst="rect">
            <a:avLst/>
          </a:prstGeom>
        </p:spPr>
      </p:pic>
      <p:pic>
        <p:nvPicPr>
          <p:cNvPr id="34" name="Imagem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91" y="1255011"/>
            <a:ext cx="2275236" cy="1205829"/>
          </a:xfrm>
          <a:prstGeom prst="rect">
            <a:avLst/>
          </a:prstGeom>
        </p:spPr>
      </p:pic>
      <p:pic>
        <p:nvPicPr>
          <p:cNvPr id="30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75" y="2426137"/>
            <a:ext cx="2275065" cy="919887"/>
          </a:xfrm>
          <a:prstGeom prst="rect">
            <a:avLst/>
          </a:prstGeom>
        </p:spPr>
      </p:pic>
      <p:pic>
        <p:nvPicPr>
          <p:cNvPr id="31" name="Imagem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74" y="1255010"/>
            <a:ext cx="2278850" cy="1211349"/>
          </a:xfrm>
          <a:prstGeom prst="rect">
            <a:avLst/>
          </a:prstGeom>
        </p:spPr>
      </p:pic>
      <p:pic>
        <p:nvPicPr>
          <p:cNvPr id="32" name="Imagem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88" y="1255010"/>
            <a:ext cx="675192" cy="2070976"/>
          </a:xfrm>
          <a:prstGeom prst="rect">
            <a:avLst/>
          </a:prstGeom>
        </p:spPr>
      </p:pic>
      <p:pic>
        <p:nvPicPr>
          <p:cNvPr id="27" name="Image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443" y="2434025"/>
            <a:ext cx="2275065" cy="919886"/>
          </a:xfrm>
          <a:prstGeom prst="rect">
            <a:avLst/>
          </a:prstGeom>
        </p:spPr>
      </p:pic>
      <p:pic>
        <p:nvPicPr>
          <p:cNvPr id="28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444" y="1255010"/>
            <a:ext cx="2275065" cy="1192422"/>
          </a:xfrm>
          <a:prstGeom prst="rect">
            <a:avLst/>
          </a:prstGeom>
        </p:spPr>
      </p:pic>
      <p:pic>
        <p:nvPicPr>
          <p:cNvPr id="29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645" y="1255010"/>
            <a:ext cx="675192" cy="2070976"/>
          </a:xfrm>
          <a:prstGeom prst="rect">
            <a:avLst/>
          </a:prstGeom>
        </p:spPr>
      </p:pic>
      <p:sp>
        <p:nvSpPr>
          <p:cNvPr id="37" name="CaixaDeTexto 27"/>
          <p:cNvSpPr txBox="1"/>
          <p:nvPr/>
        </p:nvSpPr>
        <p:spPr>
          <a:xfrm>
            <a:off x="144680" y="3453126"/>
            <a:ext cx="23529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Técnica básica de processamento onde cada aplicação está instalada em um servidor físico (dedicado ou compartilhado). </a:t>
            </a:r>
          </a:p>
        </p:txBody>
      </p:sp>
      <p:sp>
        <p:nvSpPr>
          <p:cNvPr id="38" name="CaixaDeTexto 28"/>
          <p:cNvSpPr txBox="1"/>
          <p:nvPr/>
        </p:nvSpPr>
        <p:spPr>
          <a:xfrm>
            <a:off x="2822330" y="3420914"/>
            <a:ext cx="241334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Técnica de processamento baseada em soluções de </a:t>
            </a:r>
            <a:r>
              <a:rPr lang="pt-BR" sz="1400" dirty="0" err="1"/>
              <a:t>Hypervisors</a:t>
            </a:r>
            <a:r>
              <a:rPr lang="pt-BR" sz="1400" dirty="0"/>
              <a:t> (</a:t>
            </a:r>
            <a:r>
              <a:rPr lang="pt-BR" sz="1400" dirty="0" err="1"/>
              <a:t>ex</a:t>
            </a:r>
            <a:r>
              <a:rPr lang="pt-BR" sz="1400" dirty="0"/>
              <a:t>: VMWARE, KVM, HYPER-V, </a:t>
            </a:r>
            <a:r>
              <a:rPr lang="pt-BR" sz="1400" dirty="0" err="1"/>
              <a:t>etc</a:t>
            </a:r>
            <a:r>
              <a:rPr lang="pt-BR" sz="1400" dirty="0"/>
              <a:t>) que permitem a criação de servidores virtualizados (HW+SW) para execução de aplicações. </a:t>
            </a:r>
          </a:p>
          <a:p>
            <a:pPr>
              <a:spcBef>
                <a:spcPts val="600"/>
              </a:spcBef>
            </a:pPr>
            <a:r>
              <a:rPr lang="pt-BR" sz="1400" dirty="0"/>
              <a:t>Esses servidores são executados em um host dedicado, cujos recursos são compartilhados por todos os ambientes executados nesse equipamento. </a:t>
            </a:r>
          </a:p>
        </p:txBody>
      </p:sp>
      <p:sp>
        <p:nvSpPr>
          <p:cNvPr id="39" name="CaixaDeTexto 29"/>
          <p:cNvSpPr txBox="1"/>
          <p:nvPr/>
        </p:nvSpPr>
        <p:spPr>
          <a:xfrm>
            <a:off x="8993645" y="3503809"/>
            <a:ext cx="297686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Técnica de segmentação lógica de ambientes, presente em SO Unix desde </a:t>
            </a:r>
            <a:r>
              <a:rPr lang="pt-BR" sz="1400" dirty="0" smtClean="0"/>
              <a:t>1979 mas </a:t>
            </a:r>
            <a:r>
              <a:rPr lang="pt-BR" sz="1400" dirty="0"/>
              <a:t>que só  foi </a:t>
            </a:r>
            <a:r>
              <a:rPr lang="pt-BR" sz="1400" dirty="0" smtClean="0"/>
              <a:t>disponibilizado como serviço a partir de 2013. </a:t>
            </a:r>
            <a:endParaRPr lang="pt-BR" sz="1400" dirty="0"/>
          </a:p>
          <a:p>
            <a:pPr>
              <a:spcBef>
                <a:spcPts val="600"/>
              </a:spcBef>
            </a:pPr>
            <a:r>
              <a:rPr lang="pt-BR" sz="1400" dirty="0"/>
              <a:t>Modelo de virtualização mais leve, que permite um ambiente de execução para uma aplicação, de maneira isolada sem a necessidade da criação de uma máquina virtual (Containers). </a:t>
            </a:r>
          </a:p>
        </p:txBody>
      </p:sp>
      <p:sp>
        <p:nvSpPr>
          <p:cNvPr id="40" name="CaixaDeTexto 30"/>
          <p:cNvSpPr txBox="1"/>
          <p:nvPr/>
        </p:nvSpPr>
        <p:spPr>
          <a:xfrm>
            <a:off x="647153" y="974808"/>
            <a:ext cx="1425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/>
              <a:t>Servidores </a:t>
            </a:r>
            <a:r>
              <a:rPr lang="pt-BR" sz="1400" b="1" smtClean="0"/>
              <a:t>Físico</a:t>
            </a:r>
            <a:endParaRPr lang="pt-BR" sz="1400" b="1" dirty="0"/>
          </a:p>
        </p:txBody>
      </p:sp>
      <p:sp>
        <p:nvSpPr>
          <p:cNvPr id="41" name="CaixaDeTexto 31"/>
          <p:cNvSpPr txBox="1"/>
          <p:nvPr/>
        </p:nvSpPr>
        <p:spPr>
          <a:xfrm>
            <a:off x="3025364" y="974807"/>
            <a:ext cx="2007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/>
              <a:t>Virtualização </a:t>
            </a:r>
            <a:r>
              <a:rPr lang="pt-BR" sz="1400" b="1" smtClean="0"/>
              <a:t>Tradicional</a:t>
            </a:r>
            <a:endParaRPr lang="pt-BR" sz="1400" b="1" dirty="0"/>
          </a:p>
        </p:txBody>
      </p:sp>
      <p:sp>
        <p:nvSpPr>
          <p:cNvPr id="42" name="CaixaDeTexto 32"/>
          <p:cNvSpPr txBox="1"/>
          <p:nvPr/>
        </p:nvSpPr>
        <p:spPr>
          <a:xfrm>
            <a:off x="8936340" y="974807"/>
            <a:ext cx="303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/>
              <a:t>Cloud</a:t>
            </a:r>
            <a:r>
              <a:rPr lang="pt-BR" sz="1400" b="1" dirty="0"/>
              <a:t> (</a:t>
            </a:r>
            <a:r>
              <a:rPr lang="pt-BR" sz="1400" b="1" dirty="0" smtClean="0"/>
              <a:t>Containers</a:t>
            </a:r>
            <a:r>
              <a:rPr lang="pt-BR" sz="1400" b="1" dirty="0"/>
              <a:t>)</a:t>
            </a:r>
            <a:endParaRPr lang="pt-BR" sz="1400" b="1" dirty="0"/>
          </a:p>
        </p:txBody>
      </p:sp>
      <p:sp>
        <p:nvSpPr>
          <p:cNvPr id="43" name="CaixaDeTexto 33"/>
          <p:cNvSpPr txBox="1"/>
          <p:nvPr/>
        </p:nvSpPr>
        <p:spPr>
          <a:xfrm>
            <a:off x="6608663" y="974807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err="1"/>
              <a:t>Cloud</a:t>
            </a:r>
            <a:r>
              <a:rPr lang="pt-BR" sz="1400" b="1" dirty="0"/>
              <a:t> (</a:t>
            </a:r>
            <a:r>
              <a:rPr lang="pt-BR" sz="1400" b="1" dirty="0" err="1"/>
              <a:t>IaaS</a:t>
            </a:r>
            <a:r>
              <a:rPr lang="pt-BR" sz="1400" b="1" dirty="0" smtClean="0"/>
              <a:t>)</a:t>
            </a:r>
            <a:endParaRPr lang="pt-BR" sz="1400" b="1" dirty="0"/>
          </a:p>
        </p:txBody>
      </p:sp>
      <p:sp>
        <p:nvSpPr>
          <p:cNvPr id="44" name="CaixaDeTexto 34"/>
          <p:cNvSpPr txBox="1"/>
          <p:nvPr/>
        </p:nvSpPr>
        <p:spPr>
          <a:xfrm>
            <a:off x="5602688" y="3453126"/>
            <a:ext cx="297415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Apesar dos conceitos que cercam </a:t>
            </a:r>
            <a:r>
              <a:rPr lang="pt-BR" sz="1400" dirty="0" err="1"/>
              <a:t>Cloud</a:t>
            </a:r>
            <a:r>
              <a:rPr lang="pt-BR" sz="1400" dirty="0"/>
              <a:t> </a:t>
            </a:r>
            <a:r>
              <a:rPr lang="pt-BR" sz="1400" dirty="0" err="1"/>
              <a:t>Computing</a:t>
            </a:r>
            <a:r>
              <a:rPr lang="pt-BR" sz="1400" dirty="0"/>
              <a:t> já existissem em outras plataformas, foi em 2006 que empresas como a </a:t>
            </a:r>
            <a:r>
              <a:rPr lang="pt-BR" sz="1400" dirty="0" err="1"/>
              <a:t>Amazon</a:t>
            </a:r>
            <a:r>
              <a:rPr lang="pt-BR" sz="1400" dirty="0"/>
              <a:t> começaram a prover o serviço comercialmente. </a:t>
            </a:r>
          </a:p>
          <a:p>
            <a:pPr>
              <a:spcBef>
                <a:spcPts val="600"/>
              </a:spcBef>
            </a:pPr>
            <a:r>
              <a:rPr lang="pt-BR" sz="1400" dirty="0"/>
              <a:t>Trata-se de uma evolução da plataforma de virtualização tradicional, onde são inseridas camadas de automação, orquestração, segurança e processos, tudo isso de uma forma padronizada, de maneira a prover recursos de processamento elástico, escalável e metrificado. </a:t>
            </a:r>
          </a:p>
        </p:txBody>
      </p:sp>
    </p:spTree>
    <p:extLst>
      <p:ext uri="{BB962C8B-B14F-4D97-AF65-F5344CB8AC3E}">
        <p14:creationId xmlns:p14="http://schemas.microsoft.com/office/powerpoint/2010/main" val="20044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uvem 7"/>
          <p:cNvSpPr/>
          <p:nvPr/>
        </p:nvSpPr>
        <p:spPr>
          <a:xfrm>
            <a:off x="8521969" y="2620330"/>
            <a:ext cx="3568369" cy="2139352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5"/>
          <p:cNvGrpSpPr/>
          <p:nvPr/>
        </p:nvGrpSpPr>
        <p:grpSpPr>
          <a:xfrm>
            <a:off x="144680" y="702010"/>
            <a:ext cx="11945659" cy="4117255"/>
            <a:chOff x="144680" y="606952"/>
            <a:chExt cx="13130651" cy="4507274"/>
          </a:xfrm>
        </p:grpSpPr>
        <p:pic>
          <p:nvPicPr>
            <p:cNvPr id="5" name="Imagem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9947" y="3602072"/>
              <a:ext cx="3922347" cy="1512154"/>
            </a:xfrm>
            <a:prstGeom prst="rect">
              <a:avLst/>
            </a:prstGeom>
          </p:spPr>
        </p:pic>
        <p:pic>
          <p:nvPicPr>
            <p:cNvPr id="6" name="Imagem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946" y="1676918"/>
              <a:ext cx="3928872" cy="1991273"/>
            </a:xfrm>
            <a:prstGeom prst="rect">
              <a:avLst/>
            </a:prstGeom>
          </p:spPr>
        </p:pic>
        <p:pic>
          <p:nvPicPr>
            <p:cNvPr id="7" name="Imagem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680" y="1676918"/>
              <a:ext cx="1164071" cy="3404369"/>
            </a:xfrm>
            <a:prstGeom prst="rect">
              <a:avLst/>
            </a:prstGeom>
          </p:spPr>
        </p:pic>
        <p:pic>
          <p:nvPicPr>
            <p:cNvPr id="8" name="Imagem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536" y="1676918"/>
              <a:ext cx="3915823" cy="1951914"/>
            </a:xfrm>
            <a:prstGeom prst="rect">
              <a:avLst/>
            </a:prstGeom>
          </p:spPr>
        </p:pic>
        <p:pic>
          <p:nvPicPr>
            <p:cNvPr id="9" name="Imagem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0013" y="3602072"/>
              <a:ext cx="3922347" cy="1512154"/>
            </a:xfrm>
            <a:prstGeom prst="rect">
              <a:avLst/>
            </a:prstGeom>
          </p:spPr>
        </p:pic>
        <p:pic>
          <p:nvPicPr>
            <p:cNvPr id="10" name="Imagem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6605" y="1755551"/>
              <a:ext cx="1229031" cy="687788"/>
            </a:xfrm>
            <a:prstGeom prst="rect">
              <a:avLst/>
            </a:prstGeom>
          </p:spPr>
        </p:pic>
        <p:pic>
          <p:nvPicPr>
            <p:cNvPr id="11" name="Imagem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1562" y="1755551"/>
              <a:ext cx="1229031" cy="687788"/>
            </a:xfrm>
            <a:prstGeom prst="rect">
              <a:avLst/>
            </a:prstGeom>
          </p:spPr>
        </p:pic>
        <p:sp>
          <p:nvSpPr>
            <p:cNvPr id="12" name="CaixaDeTexto 43"/>
            <p:cNvSpPr txBox="1"/>
            <p:nvPr/>
          </p:nvSpPr>
          <p:spPr>
            <a:xfrm>
              <a:off x="1981653" y="1307688"/>
              <a:ext cx="2658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/>
                <a:t>Containers em </a:t>
              </a:r>
              <a:r>
                <a:rPr lang="pt-BR" sz="1400" b="1" dirty="0" err="1"/>
                <a:t>Cloud</a:t>
              </a:r>
              <a:r>
                <a:rPr lang="pt-BR" sz="1400" b="1" dirty="0"/>
                <a:t> (</a:t>
              </a:r>
              <a:r>
                <a:rPr lang="pt-BR" sz="1400" b="1" dirty="0" err="1"/>
                <a:t>IaaS</a:t>
              </a:r>
              <a:r>
                <a:rPr lang="pt-BR" sz="1400" b="1" dirty="0"/>
                <a:t> - </a:t>
              </a:r>
              <a:r>
                <a:rPr lang="pt-BR" sz="1400" b="1" dirty="0" err="1"/>
                <a:t>VMs</a:t>
              </a:r>
              <a:r>
                <a:rPr lang="pt-BR" sz="1400" b="1" dirty="0"/>
                <a:t>)</a:t>
              </a:r>
            </a:p>
          </p:txBody>
        </p:sp>
        <p:sp>
          <p:nvSpPr>
            <p:cNvPr id="13" name="CaixaDeTexto 44"/>
            <p:cNvSpPr txBox="1"/>
            <p:nvPr/>
          </p:nvSpPr>
          <p:spPr>
            <a:xfrm>
              <a:off x="5684663" y="1307688"/>
              <a:ext cx="31930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/>
                <a:t>Containers em </a:t>
              </a:r>
              <a:r>
                <a:rPr lang="pt-BR" sz="1400" b="1" dirty="0" err="1"/>
                <a:t>Cloud</a:t>
              </a:r>
              <a:r>
                <a:rPr lang="pt-BR" sz="1400" b="1" dirty="0"/>
                <a:t> (Servidores Físicos)</a:t>
              </a:r>
            </a:p>
          </p:txBody>
        </p:sp>
        <p:pic>
          <p:nvPicPr>
            <p:cNvPr id="14" name="Imagem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508" y="1676917"/>
              <a:ext cx="3915823" cy="1951914"/>
            </a:xfrm>
            <a:prstGeom prst="rect">
              <a:avLst/>
            </a:prstGeom>
          </p:spPr>
        </p:pic>
        <p:sp>
          <p:nvSpPr>
            <p:cNvPr id="15" name="CaixaDeTexto 46"/>
            <p:cNvSpPr txBox="1"/>
            <p:nvPr/>
          </p:nvSpPr>
          <p:spPr>
            <a:xfrm>
              <a:off x="4026983" y="606952"/>
              <a:ext cx="1333073" cy="336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Cloud</a:t>
              </a:r>
              <a:r>
                <a:rPr lang="pt-BR" sz="1400" b="1" dirty="0"/>
                <a:t> Privada</a:t>
              </a:r>
            </a:p>
          </p:txBody>
        </p:sp>
      </p:grpSp>
      <p:sp>
        <p:nvSpPr>
          <p:cNvPr id="16" name="Chave Direita 6"/>
          <p:cNvSpPr/>
          <p:nvPr/>
        </p:nvSpPr>
        <p:spPr>
          <a:xfrm rot="16200000">
            <a:off x="4150269" y="-2876378"/>
            <a:ext cx="265471" cy="827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8"/>
          <p:cNvSpPr txBox="1"/>
          <p:nvPr/>
        </p:nvSpPr>
        <p:spPr>
          <a:xfrm>
            <a:off x="9370320" y="3571154"/>
            <a:ext cx="187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Cloud</a:t>
            </a:r>
            <a:r>
              <a:rPr lang="pt-BR" sz="2400" dirty="0"/>
              <a:t> Pública</a:t>
            </a:r>
          </a:p>
        </p:txBody>
      </p:sp>
      <p:sp>
        <p:nvSpPr>
          <p:cNvPr id="18" name="CaixaDeTexto 9"/>
          <p:cNvSpPr txBox="1"/>
          <p:nvPr/>
        </p:nvSpPr>
        <p:spPr>
          <a:xfrm>
            <a:off x="1235242" y="4819264"/>
            <a:ext cx="351707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Estratégia usada para se ter maior flexibilidade e escala na entrega de múltiplos ambientes para diferentes aplicações.</a:t>
            </a:r>
          </a:p>
          <a:p>
            <a:pPr>
              <a:spcBef>
                <a:spcPts val="600"/>
              </a:spcBef>
            </a:pPr>
            <a:r>
              <a:rPr lang="pt-BR" sz="1400" dirty="0" smtClean="0"/>
              <a:t>Nesse modelo a </a:t>
            </a:r>
            <a:r>
              <a:rPr lang="pt-BR" sz="1400" dirty="0"/>
              <a:t>existência de um </a:t>
            </a:r>
            <a:r>
              <a:rPr lang="pt-BR" sz="1400" dirty="0" err="1" smtClean="0"/>
              <a:t>hipervisor</a:t>
            </a:r>
            <a:r>
              <a:rPr lang="pt-BR" sz="1400" dirty="0" smtClean="0"/>
              <a:t> para </a:t>
            </a:r>
            <a:r>
              <a:rPr lang="pt-BR" sz="1400" dirty="0"/>
              <a:t>gerenciando </a:t>
            </a:r>
            <a:r>
              <a:rPr lang="pt-BR" sz="1400" dirty="0" smtClean="0"/>
              <a:t>das </a:t>
            </a:r>
            <a:r>
              <a:rPr lang="pt-BR" sz="1400" dirty="0" err="1" smtClean="0"/>
              <a:t>VMs</a:t>
            </a:r>
            <a:r>
              <a:rPr lang="pt-BR" sz="1400" dirty="0" smtClean="0"/>
              <a:t> overhead </a:t>
            </a:r>
            <a:r>
              <a:rPr lang="pt-BR" sz="1400" dirty="0"/>
              <a:t>performance.</a:t>
            </a:r>
          </a:p>
        </p:txBody>
      </p:sp>
      <p:sp>
        <p:nvSpPr>
          <p:cNvPr id="19" name="CaixaDeTexto 47"/>
          <p:cNvSpPr txBox="1"/>
          <p:nvPr/>
        </p:nvSpPr>
        <p:spPr>
          <a:xfrm>
            <a:off x="4858893" y="4789177"/>
            <a:ext cx="3517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Estratégia usada para </a:t>
            </a:r>
            <a:r>
              <a:rPr lang="pt-BR" sz="1400" dirty="0" err="1"/>
              <a:t>workloads</a:t>
            </a:r>
            <a:r>
              <a:rPr lang="pt-BR" sz="1400" dirty="0"/>
              <a:t> baseados em containers que necessitam de </a:t>
            </a:r>
            <a:r>
              <a:rPr lang="pt-BR" sz="1400" dirty="0" smtClean="0"/>
              <a:t>performance dedicada, </a:t>
            </a:r>
            <a:r>
              <a:rPr lang="pt-BR" sz="1400" dirty="0"/>
              <a:t>sendo que a execução acontece em servidores físicos (orquestrados </a:t>
            </a:r>
            <a:r>
              <a:rPr lang="pt-BR" sz="1400" dirty="0" smtClean="0"/>
              <a:t>pelos processo de  </a:t>
            </a:r>
            <a:r>
              <a:rPr lang="pt-BR" sz="1400" dirty="0" err="1"/>
              <a:t>Cloud</a:t>
            </a:r>
            <a:r>
              <a:rPr lang="pt-BR" sz="1400" dirty="0"/>
              <a:t>) </a:t>
            </a:r>
            <a:r>
              <a:rPr lang="pt-BR" sz="1400" dirty="0" err="1" smtClean="0"/>
              <a:t>overhaed</a:t>
            </a:r>
            <a:r>
              <a:rPr lang="pt-BR" sz="1400" dirty="0" smtClean="0"/>
              <a:t> de um </a:t>
            </a:r>
            <a:r>
              <a:rPr lang="pt-BR" sz="1400" dirty="0" err="1" smtClean="0"/>
              <a:t>hipervisor</a:t>
            </a:r>
            <a:r>
              <a:rPr lang="pt-BR" sz="1400" dirty="0" smtClean="0"/>
              <a:t>.</a:t>
            </a:r>
            <a:endParaRPr lang="pt-BR" sz="1400" dirty="0"/>
          </a:p>
        </p:txBody>
      </p:sp>
      <p:sp>
        <p:nvSpPr>
          <p:cNvPr id="20" name="CaixaDeTexto 48"/>
          <p:cNvSpPr txBox="1"/>
          <p:nvPr/>
        </p:nvSpPr>
        <p:spPr>
          <a:xfrm>
            <a:off x="8433909" y="4789177"/>
            <a:ext cx="351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400" dirty="0"/>
              <a:t>Os provedores de </a:t>
            </a:r>
            <a:r>
              <a:rPr lang="pt-BR" sz="1400" dirty="0" err="1"/>
              <a:t>Cloud</a:t>
            </a:r>
            <a:r>
              <a:rPr lang="pt-BR" sz="1400" dirty="0"/>
              <a:t> pública oferecem os dois modelos de </a:t>
            </a:r>
            <a:r>
              <a:rPr lang="pt-BR" sz="1400" dirty="0" smtClean="0"/>
              <a:t>processamento.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315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9" y="0"/>
            <a:ext cx="11736342" cy="6845682"/>
          </a:xfrm>
          <a:prstGeom prst="rect">
            <a:avLst/>
          </a:prstGeom>
        </p:spPr>
      </p:pic>
      <p:sp>
        <p:nvSpPr>
          <p:cNvPr id="7" name="Retângulo Arredondado 162"/>
          <p:cNvSpPr/>
          <p:nvPr/>
        </p:nvSpPr>
        <p:spPr>
          <a:xfrm>
            <a:off x="5892801" y="3695700"/>
            <a:ext cx="594308" cy="161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1"/>
          <p:cNvSpPr/>
          <p:nvPr/>
        </p:nvSpPr>
        <p:spPr>
          <a:xfrm>
            <a:off x="5073035" y="3517939"/>
            <a:ext cx="1607165" cy="9080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21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20" t="8895" r="920" b="82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94" y="928869"/>
            <a:ext cx="9858212" cy="5000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3974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18" y="1193801"/>
            <a:ext cx="9306166" cy="447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74" y="1239410"/>
            <a:ext cx="3864190" cy="29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1" y="0"/>
            <a:ext cx="11767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/>
          <p:cNvSpPr txBox="1"/>
          <p:nvPr/>
        </p:nvSpPr>
        <p:spPr>
          <a:xfrm>
            <a:off x="144680" y="115161"/>
            <a:ext cx="998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endParaRPr lang="pt-BR" sz="24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3"/>
          <p:cNvSpPr/>
          <p:nvPr/>
        </p:nvSpPr>
        <p:spPr>
          <a:xfrm>
            <a:off x="349045" y="966806"/>
            <a:ext cx="854423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FROM </a:t>
            </a:r>
            <a:r>
              <a:rPr lang="pt-BR" dirty="0" err="1"/>
              <a:t>node:carbon</a:t>
            </a:r>
            <a:endParaRPr lang="pt-BR" dirty="0"/>
          </a:p>
          <a:p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directory</a:t>
            </a:r>
            <a:endParaRPr lang="pt-BR" dirty="0"/>
          </a:p>
          <a:p>
            <a:r>
              <a:rPr lang="pt-BR" dirty="0"/>
              <a:t>WORKDIR /</a:t>
            </a:r>
            <a:r>
              <a:rPr lang="pt-BR" dirty="0" err="1"/>
              <a:t>usr</a:t>
            </a:r>
            <a:r>
              <a:rPr lang="pt-BR" dirty="0"/>
              <a:t>/</a:t>
            </a:r>
            <a:r>
              <a:rPr lang="pt-BR" dirty="0" err="1"/>
              <a:t>src</a:t>
            </a:r>
            <a:r>
              <a:rPr lang="pt-BR" dirty="0"/>
              <a:t>/</a:t>
            </a:r>
            <a:r>
              <a:rPr lang="pt-BR" dirty="0" err="1"/>
              <a:t>app</a:t>
            </a:r>
            <a:endParaRPr lang="pt-BR" dirty="0"/>
          </a:p>
          <a:p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dependencies</a:t>
            </a:r>
            <a:endParaRPr lang="pt-BR" dirty="0"/>
          </a:p>
          <a:p>
            <a:r>
              <a:rPr lang="pt-BR" dirty="0"/>
              <a:t># A </a:t>
            </a:r>
            <a:r>
              <a:rPr lang="pt-BR" dirty="0" err="1"/>
              <a:t>wildcard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ensure</a:t>
            </a:r>
            <a:r>
              <a:rPr lang="pt-BR" dirty="0"/>
              <a:t> </a:t>
            </a:r>
            <a:r>
              <a:rPr lang="pt-BR" dirty="0" err="1"/>
              <a:t>both</a:t>
            </a:r>
            <a:r>
              <a:rPr lang="pt-BR" dirty="0"/>
              <a:t> </a:t>
            </a:r>
            <a:r>
              <a:rPr lang="pt-BR" dirty="0" err="1"/>
              <a:t>package.json</a:t>
            </a:r>
            <a:r>
              <a:rPr lang="pt-BR" dirty="0"/>
              <a:t> AND </a:t>
            </a:r>
            <a:r>
              <a:rPr lang="pt-BR" dirty="0" err="1"/>
              <a:t>package-lock.json</a:t>
            </a:r>
            <a:r>
              <a:rPr lang="pt-BR" dirty="0"/>
              <a:t> are </a:t>
            </a:r>
            <a:r>
              <a:rPr lang="pt-BR" dirty="0" err="1"/>
              <a:t>copied</a:t>
            </a:r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available</a:t>
            </a:r>
            <a:r>
              <a:rPr lang="pt-BR" dirty="0"/>
              <a:t> (npm@5+)</a:t>
            </a:r>
          </a:p>
          <a:p>
            <a:r>
              <a:rPr lang="pt-BR" dirty="0"/>
              <a:t>COPY </a:t>
            </a:r>
            <a:r>
              <a:rPr lang="pt-BR" dirty="0" err="1"/>
              <a:t>package</a:t>
            </a:r>
            <a:r>
              <a:rPr lang="pt-BR" dirty="0"/>
              <a:t>*.</a:t>
            </a:r>
            <a:r>
              <a:rPr lang="pt-BR" dirty="0" err="1"/>
              <a:t>json</a:t>
            </a:r>
            <a:r>
              <a:rPr lang="pt-BR" dirty="0"/>
              <a:t> ./</a:t>
            </a:r>
          </a:p>
          <a:p>
            <a:endParaRPr lang="pt-BR" dirty="0"/>
          </a:p>
          <a:p>
            <a:r>
              <a:rPr lang="pt-BR" dirty="0"/>
              <a:t>RUN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building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for </a:t>
            </a:r>
            <a:r>
              <a:rPr lang="pt-BR" dirty="0" err="1"/>
              <a:t>production</a:t>
            </a:r>
            <a:endParaRPr lang="pt-BR" dirty="0"/>
          </a:p>
          <a:p>
            <a:r>
              <a:rPr lang="pt-BR" dirty="0"/>
              <a:t># RUN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--</a:t>
            </a:r>
            <a:r>
              <a:rPr lang="pt-BR" dirty="0" err="1"/>
              <a:t>only</a:t>
            </a:r>
            <a:r>
              <a:rPr lang="pt-BR" dirty="0"/>
              <a:t>=</a:t>
            </a:r>
            <a:r>
              <a:rPr lang="pt-BR" dirty="0" err="1"/>
              <a:t>production</a:t>
            </a:r>
            <a:endParaRPr lang="pt-BR" dirty="0"/>
          </a:p>
          <a:p>
            <a:endParaRPr lang="pt-BR" dirty="0"/>
          </a:p>
          <a:p>
            <a:r>
              <a:rPr lang="pt-BR" dirty="0"/>
              <a:t># </a:t>
            </a:r>
            <a:r>
              <a:rPr lang="pt-BR" dirty="0" err="1"/>
              <a:t>Bundle</a:t>
            </a:r>
            <a:r>
              <a:rPr lang="pt-BR" dirty="0"/>
              <a:t>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source</a:t>
            </a:r>
            <a:endParaRPr lang="pt-BR" dirty="0"/>
          </a:p>
          <a:p>
            <a:r>
              <a:rPr lang="pt-BR" dirty="0"/>
              <a:t>COPY . .</a:t>
            </a:r>
          </a:p>
          <a:p>
            <a:endParaRPr lang="pt-BR" dirty="0"/>
          </a:p>
          <a:p>
            <a:r>
              <a:rPr lang="pt-BR" dirty="0"/>
              <a:t>EXPOSE 8080</a:t>
            </a:r>
          </a:p>
          <a:p>
            <a:r>
              <a:rPr lang="pt-BR" dirty="0"/>
              <a:t>CMD [ "</a:t>
            </a:r>
            <a:r>
              <a:rPr lang="pt-BR" dirty="0" err="1"/>
              <a:t>npm</a:t>
            </a:r>
            <a:r>
              <a:rPr lang="pt-BR" dirty="0"/>
              <a:t>", "start" ]</a:t>
            </a:r>
          </a:p>
        </p:txBody>
      </p:sp>
    </p:spTree>
    <p:extLst>
      <p:ext uri="{BB962C8B-B14F-4D97-AF65-F5344CB8AC3E}">
        <p14:creationId xmlns:p14="http://schemas.microsoft.com/office/powerpoint/2010/main" val="1345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01" r="12201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ágono 94"/>
          <p:cNvSpPr/>
          <p:nvPr/>
        </p:nvSpPr>
        <p:spPr>
          <a:xfrm>
            <a:off x="675614" y="1504339"/>
            <a:ext cx="10533156" cy="78914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44680" y="115161"/>
            <a:ext cx="998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 de </a:t>
            </a:r>
            <a:r>
              <a:rPr lang="pt-BR" sz="2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pt-B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básicos para uso de </a:t>
            </a:r>
            <a:r>
              <a:rPr lang="pt-BR" sz="2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pt-BR" sz="24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977" y="3636721"/>
            <a:ext cx="4098397" cy="2616092"/>
          </a:xfrm>
          <a:prstGeom prst="rect">
            <a:avLst/>
          </a:prstGeom>
        </p:spPr>
      </p:pic>
      <p:sp>
        <p:nvSpPr>
          <p:cNvPr id="5" name="Retângulo Arredondado 24"/>
          <p:cNvSpPr/>
          <p:nvPr/>
        </p:nvSpPr>
        <p:spPr>
          <a:xfrm>
            <a:off x="675614" y="1327358"/>
            <a:ext cx="1964339" cy="114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1. Escrever código da Aplicação</a:t>
            </a:r>
          </a:p>
        </p:txBody>
      </p:sp>
      <p:sp>
        <p:nvSpPr>
          <p:cNvPr id="6" name="Rolagem Vertical 25"/>
          <p:cNvSpPr/>
          <p:nvPr/>
        </p:nvSpPr>
        <p:spPr>
          <a:xfrm>
            <a:off x="2212251" y="2135878"/>
            <a:ext cx="560439" cy="530942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APP</a:t>
            </a:r>
          </a:p>
        </p:txBody>
      </p:sp>
      <p:grpSp>
        <p:nvGrpSpPr>
          <p:cNvPr id="7" name="Agrupar 89"/>
          <p:cNvGrpSpPr/>
          <p:nvPr/>
        </p:nvGrpSpPr>
        <p:grpSpPr>
          <a:xfrm>
            <a:off x="1568532" y="3636721"/>
            <a:ext cx="1312607" cy="1493781"/>
            <a:chOff x="1288320" y="3754705"/>
            <a:chExt cx="1312607" cy="1493781"/>
          </a:xfrm>
        </p:grpSpPr>
        <p:sp>
          <p:nvSpPr>
            <p:cNvPr id="8" name="Fluxograma: Disco Magnético 26"/>
            <p:cNvSpPr/>
            <p:nvPr/>
          </p:nvSpPr>
          <p:spPr>
            <a:xfrm>
              <a:off x="1288320" y="3754705"/>
              <a:ext cx="1312607" cy="1156508"/>
            </a:xfrm>
            <a:prstGeom prst="flowChartMagneticDisk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400" b="1" dirty="0" err="1"/>
                <a:t>Repo</a:t>
              </a:r>
              <a:r>
                <a:rPr lang="pt-BR" sz="1400" b="1" dirty="0"/>
                <a:t> de Imagens Remoto</a:t>
              </a:r>
            </a:p>
          </p:txBody>
        </p:sp>
        <p:sp>
          <p:nvSpPr>
            <p:cNvPr id="9" name="CaixaDeTexto 28"/>
            <p:cNvSpPr txBox="1"/>
            <p:nvPr/>
          </p:nvSpPr>
          <p:spPr>
            <a:xfrm>
              <a:off x="1288899" y="4940709"/>
              <a:ext cx="1311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Ex</a:t>
              </a:r>
              <a:r>
                <a:rPr lang="pt-BR" sz="1400" b="1" dirty="0"/>
                <a:t>: </a:t>
              </a:r>
              <a:r>
                <a:rPr lang="pt-BR" sz="1400" b="1" dirty="0" err="1"/>
                <a:t>Docker</a:t>
              </a:r>
              <a:r>
                <a:rPr lang="pt-BR" sz="1400" b="1" dirty="0"/>
                <a:t> Hub</a:t>
              </a:r>
            </a:p>
          </p:txBody>
        </p:sp>
      </p:grpSp>
      <p:grpSp>
        <p:nvGrpSpPr>
          <p:cNvPr id="10" name="Agrupar 90"/>
          <p:cNvGrpSpPr/>
          <p:nvPr/>
        </p:nvGrpSpPr>
        <p:grpSpPr>
          <a:xfrm>
            <a:off x="3194420" y="1327358"/>
            <a:ext cx="2097076" cy="1593644"/>
            <a:chOff x="2914208" y="1445342"/>
            <a:chExt cx="2097076" cy="1593644"/>
          </a:xfrm>
        </p:grpSpPr>
        <p:sp>
          <p:nvSpPr>
            <p:cNvPr id="11" name="Retângulo Arredondado 91"/>
            <p:cNvSpPr/>
            <p:nvPr/>
          </p:nvSpPr>
          <p:spPr>
            <a:xfrm>
              <a:off x="2914208" y="1445342"/>
              <a:ext cx="1964339" cy="11494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2. Incluir o suporte a </a:t>
              </a:r>
              <a:r>
                <a:rPr lang="pt-BR" sz="1600" dirty="0" err="1">
                  <a:solidFill>
                    <a:schemeClr val="tx1"/>
                  </a:solidFill>
                </a:rPr>
                <a:t>Docker</a:t>
              </a:r>
              <a:r>
                <a:rPr lang="pt-BR" sz="1600" dirty="0">
                  <a:solidFill>
                    <a:schemeClr val="tx1"/>
                  </a:solidFill>
                </a:rPr>
                <a:t> no Projeto</a:t>
              </a:r>
            </a:p>
          </p:txBody>
        </p:sp>
        <p:sp>
          <p:nvSpPr>
            <p:cNvPr id="12" name="Rolagem Vertical 92"/>
            <p:cNvSpPr/>
            <p:nvPr/>
          </p:nvSpPr>
          <p:spPr>
            <a:xfrm>
              <a:off x="4450845" y="2253862"/>
              <a:ext cx="560439" cy="530942"/>
            </a:xfrm>
            <a:prstGeom prst="verticalScroll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Imagem 93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377" y="2411466"/>
              <a:ext cx="330423" cy="278125"/>
            </a:xfrm>
            <a:prstGeom prst="rect">
              <a:avLst/>
            </a:prstGeom>
          </p:spPr>
        </p:pic>
        <p:sp>
          <p:nvSpPr>
            <p:cNvPr id="14" name="Fluxograma: Documento 29"/>
            <p:cNvSpPr/>
            <p:nvPr/>
          </p:nvSpPr>
          <p:spPr>
            <a:xfrm>
              <a:off x="3368590" y="2478548"/>
              <a:ext cx="991771" cy="560438"/>
            </a:xfrm>
            <a:prstGeom prst="flowChartDocumen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err="1">
                  <a:solidFill>
                    <a:schemeClr val="tx1"/>
                  </a:solidFill>
                </a:rPr>
                <a:t>Image</a:t>
              </a:r>
              <a:r>
                <a:rPr lang="pt-BR" sz="1400" dirty="0">
                  <a:solidFill>
                    <a:schemeClr val="tx1"/>
                  </a:solidFill>
                </a:rPr>
                <a:t> Padrão</a:t>
              </a:r>
            </a:p>
          </p:txBody>
        </p:sp>
      </p:grpSp>
      <p:grpSp>
        <p:nvGrpSpPr>
          <p:cNvPr id="15" name="Agrupar 99"/>
          <p:cNvGrpSpPr/>
          <p:nvPr/>
        </p:nvGrpSpPr>
        <p:grpSpPr>
          <a:xfrm>
            <a:off x="3498167" y="3636721"/>
            <a:ext cx="1312607" cy="1493781"/>
            <a:chOff x="1288320" y="3754705"/>
            <a:chExt cx="1312607" cy="1493781"/>
          </a:xfrm>
        </p:grpSpPr>
        <p:sp>
          <p:nvSpPr>
            <p:cNvPr id="16" name="Fluxograma: Disco Magnético 101"/>
            <p:cNvSpPr/>
            <p:nvPr/>
          </p:nvSpPr>
          <p:spPr>
            <a:xfrm>
              <a:off x="1288320" y="3754705"/>
              <a:ext cx="1312607" cy="115650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400" b="1" dirty="0" err="1"/>
                <a:t>Repo</a:t>
              </a:r>
              <a:r>
                <a:rPr lang="pt-BR" sz="1400" b="1" dirty="0"/>
                <a:t> de Imagens Local</a:t>
              </a:r>
            </a:p>
            <a:p>
              <a:pPr algn="ctr"/>
              <a:r>
                <a:rPr lang="pt-BR" sz="1400" b="1" dirty="0"/>
                <a:t>Padrão</a:t>
              </a:r>
            </a:p>
          </p:txBody>
        </p:sp>
        <p:sp>
          <p:nvSpPr>
            <p:cNvPr id="17" name="CaixaDeTexto 102"/>
            <p:cNvSpPr txBox="1"/>
            <p:nvPr/>
          </p:nvSpPr>
          <p:spPr>
            <a:xfrm>
              <a:off x="1288899" y="4940709"/>
              <a:ext cx="1248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Ex</a:t>
              </a:r>
              <a:r>
                <a:rPr lang="pt-BR" sz="1400" b="1" dirty="0"/>
                <a:t>: </a:t>
              </a:r>
              <a:r>
                <a:rPr lang="pt-BR" sz="1400" b="1" dirty="0" err="1"/>
                <a:t>Artifactory</a:t>
              </a:r>
              <a:endParaRPr lang="pt-BR" sz="1400" b="1" dirty="0"/>
            </a:p>
          </p:txBody>
        </p:sp>
      </p:grpSp>
      <p:sp>
        <p:nvSpPr>
          <p:cNvPr id="18" name="Fluxograma: Vários Documentos 27"/>
          <p:cNvSpPr/>
          <p:nvPr/>
        </p:nvSpPr>
        <p:spPr>
          <a:xfrm>
            <a:off x="585713" y="3976844"/>
            <a:ext cx="1213656" cy="897955"/>
          </a:xfrm>
          <a:prstGeom prst="flowChartMultidocumen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Imagens Base</a:t>
            </a:r>
          </a:p>
        </p:txBody>
      </p:sp>
      <p:sp>
        <p:nvSpPr>
          <p:cNvPr id="19" name="Fluxograma: Vários Documentos 104"/>
          <p:cNvSpPr/>
          <p:nvPr/>
        </p:nvSpPr>
        <p:spPr>
          <a:xfrm>
            <a:off x="4719596" y="3924770"/>
            <a:ext cx="1213656" cy="897955"/>
          </a:xfrm>
          <a:prstGeom prst="flowChartMultidocumen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Imagens Padrão</a:t>
            </a:r>
          </a:p>
        </p:txBody>
      </p:sp>
      <p:sp>
        <p:nvSpPr>
          <p:cNvPr id="20" name="Retângulo Arredondado 106"/>
          <p:cNvSpPr/>
          <p:nvPr/>
        </p:nvSpPr>
        <p:spPr>
          <a:xfrm>
            <a:off x="6034871" y="1327358"/>
            <a:ext cx="1964339" cy="114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3. Execução / Debug / </a:t>
            </a:r>
            <a:r>
              <a:rPr lang="pt-BR" sz="1600" dirty="0" err="1">
                <a:solidFill>
                  <a:schemeClr val="tx1"/>
                </a:solidFill>
              </a:rPr>
              <a:t>Deploy</a:t>
            </a:r>
            <a:r>
              <a:rPr lang="pt-BR" sz="1600" dirty="0">
                <a:solidFill>
                  <a:schemeClr val="tx1"/>
                </a:solidFill>
              </a:rPr>
              <a:t> da Aplicação + Containers</a:t>
            </a:r>
          </a:p>
        </p:txBody>
      </p:sp>
      <p:sp>
        <p:nvSpPr>
          <p:cNvPr id="21" name="CaixaDeTexto 111"/>
          <p:cNvSpPr txBox="1"/>
          <p:nvPr/>
        </p:nvSpPr>
        <p:spPr>
          <a:xfrm>
            <a:off x="6177210" y="2517347"/>
            <a:ext cx="182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Docker</a:t>
            </a:r>
            <a:r>
              <a:rPr lang="pt-BR" sz="1400" b="1" dirty="0"/>
              <a:t> </a:t>
            </a:r>
            <a:r>
              <a:rPr lang="pt-BR" sz="1400" b="1" dirty="0" err="1"/>
              <a:t>run</a:t>
            </a:r>
            <a:r>
              <a:rPr lang="pt-BR" sz="1400" b="1" dirty="0"/>
              <a:t> </a:t>
            </a:r>
          </a:p>
          <a:p>
            <a:r>
              <a:rPr lang="pt-BR" sz="1400" b="1" dirty="0" err="1"/>
              <a:t>Docker</a:t>
            </a:r>
            <a:r>
              <a:rPr lang="pt-BR" sz="1400" b="1" dirty="0"/>
              <a:t> </a:t>
            </a:r>
            <a:r>
              <a:rPr lang="pt-BR" sz="1400" b="1" dirty="0" err="1"/>
              <a:t>Compose</a:t>
            </a:r>
            <a:r>
              <a:rPr lang="pt-BR" sz="1400" b="1" dirty="0"/>
              <a:t> </a:t>
            </a:r>
            <a:r>
              <a:rPr lang="pt-BR" sz="1400" b="1" dirty="0" err="1"/>
              <a:t>up</a:t>
            </a:r>
            <a:endParaRPr lang="pt-BR" sz="1400" b="1" dirty="0"/>
          </a:p>
        </p:txBody>
      </p:sp>
      <p:sp>
        <p:nvSpPr>
          <p:cNvPr id="22" name="Retângulo Arredondado 112"/>
          <p:cNvSpPr/>
          <p:nvPr/>
        </p:nvSpPr>
        <p:spPr>
          <a:xfrm>
            <a:off x="8742585" y="1327358"/>
            <a:ext cx="1964339" cy="114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4. Testar aplicação</a:t>
            </a:r>
          </a:p>
        </p:txBody>
      </p:sp>
      <p:sp>
        <p:nvSpPr>
          <p:cNvPr id="23" name="Nuvem 95"/>
          <p:cNvSpPr/>
          <p:nvPr/>
        </p:nvSpPr>
        <p:spPr>
          <a:xfrm>
            <a:off x="9396736" y="5906227"/>
            <a:ext cx="1120878" cy="575187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Cloud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24" name="Conector de Seta Reta 114"/>
          <p:cNvCxnSpPr>
            <a:stCxn id="27" idx="1"/>
          </p:cNvCxnSpPr>
          <p:nvPr/>
        </p:nvCxnSpPr>
        <p:spPr>
          <a:xfrm flipV="1">
            <a:off x="2224836" y="2640783"/>
            <a:ext cx="1423966" cy="9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16"/>
          <p:cNvCxnSpPr/>
          <p:nvPr/>
        </p:nvCxnSpPr>
        <p:spPr>
          <a:xfrm>
            <a:off x="4144688" y="2883951"/>
            <a:ext cx="9783" cy="752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118"/>
          <p:cNvCxnSpPr/>
          <p:nvPr/>
        </p:nvCxnSpPr>
        <p:spPr>
          <a:xfrm flipV="1">
            <a:off x="5409919" y="2778957"/>
            <a:ext cx="767291" cy="114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20"/>
          <p:cNvCxnSpPr/>
          <p:nvPr/>
        </p:nvCxnSpPr>
        <p:spPr>
          <a:xfrm>
            <a:off x="8006382" y="2778957"/>
            <a:ext cx="444436" cy="857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123"/>
          <p:cNvCxnSpPr/>
          <p:nvPr/>
        </p:nvCxnSpPr>
        <p:spPr>
          <a:xfrm flipH="1">
            <a:off x="9724754" y="2476789"/>
            <a:ext cx="1" cy="11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126"/>
          <p:cNvSpPr txBox="1"/>
          <p:nvPr/>
        </p:nvSpPr>
        <p:spPr>
          <a:xfrm>
            <a:off x="8356556" y="2512931"/>
            <a:ext cx="1829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HTTP Access ....</a:t>
            </a:r>
          </a:p>
        </p:txBody>
      </p:sp>
      <p:pic>
        <p:nvPicPr>
          <p:cNvPr id="31" name="Imagem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73" y="1452894"/>
            <a:ext cx="438934" cy="892032"/>
          </a:xfrm>
          <a:prstGeom prst="rect">
            <a:avLst/>
          </a:prstGeom>
        </p:spPr>
      </p:pic>
      <p:pic>
        <p:nvPicPr>
          <p:cNvPr id="32" name="Imagem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464" y="2743547"/>
            <a:ext cx="438934" cy="892032"/>
          </a:xfrm>
          <a:prstGeom prst="rect">
            <a:avLst/>
          </a:prstGeom>
        </p:spPr>
      </p:pic>
      <p:pic>
        <p:nvPicPr>
          <p:cNvPr id="33" name="Imagem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529" y="2666820"/>
            <a:ext cx="423461" cy="8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3984" y="338666"/>
            <a:ext cx="5364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 smtClean="0">
                <a:solidFill>
                  <a:schemeClr val="bg1"/>
                </a:solidFill>
              </a:rPr>
              <a:t>NO MEU COMPUTADOR RODA</a:t>
            </a:r>
            <a:endParaRPr lang="pt-PT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0027" y="4826000"/>
            <a:ext cx="4811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000" b="1" dirty="0" smtClean="0">
                <a:solidFill>
                  <a:schemeClr val="bg1"/>
                </a:solidFill>
              </a:rPr>
              <a:t>NI MI </a:t>
            </a:r>
            <a:r>
              <a:rPr lang="pt-PT" sz="4000" b="1" smtClean="0">
                <a:solidFill>
                  <a:schemeClr val="bg1"/>
                </a:solidFill>
              </a:rPr>
              <a:t>KIPITIDOR RIDA</a:t>
            </a:r>
            <a:endParaRPr lang="pt-PT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/>
          <p:cNvSpPr txBox="1"/>
          <p:nvPr/>
        </p:nvSpPr>
        <p:spPr>
          <a:xfrm>
            <a:off x="144680" y="115161"/>
            <a:ext cx="998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Desafios a serem respondidos</a:t>
            </a:r>
            <a:endParaRPr lang="pt-BR" sz="24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424899" y="1000705"/>
            <a:ext cx="5503952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Gerenciamento de Serviços: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isolar aplicações diferentes em um ambiente de Containers?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possível balancear a carga entre diferentes Containers?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saber se um serviço executado nos Containers esta no ar?</a:t>
            </a:r>
          </a:p>
          <a:p>
            <a:pPr>
              <a:spcBef>
                <a:spcPts val="600"/>
              </a:spcBef>
            </a:pPr>
            <a:r>
              <a:rPr lang="pt-BR" b="1" dirty="0" err="1"/>
              <a:t>Scheduling</a:t>
            </a:r>
            <a:r>
              <a:rPr lang="pt-BR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controlar o </a:t>
            </a:r>
            <a:r>
              <a:rPr lang="pt-BR" dirty="0" err="1"/>
              <a:t>deploy</a:t>
            </a:r>
            <a:r>
              <a:rPr lang="pt-BR" dirty="0"/>
              <a:t> de novos Containers?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 upgrades? </a:t>
            </a:r>
            <a:r>
              <a:rPr lang="pt-BR" dirty="0" err="1"/>
              <a:t>Downgrades</a:t>
            </a:r>
            <a:r>
              <a:rPr lang="pt-BR" dirty="0"/>
              <a:t>?</a:t>
            </a:r>
          </a:p>
          <a:p>
            <a:pPr>
              <a:spcBef>
                <a:spcPts val="600"/>
              </a:spcBef>
            </a:pPr>
            <a:r>
              <a:rPr lang="pt-BR" b="1" dirty="0" err="1"/>
              <a:t>Resource</a:t>
            </a:r>
            <a:r>
              <a:rPr lang="pt-BR" b="1" dirty="0"/>
              <a:t> Management: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controlar recursos entre diferentes aplicações?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CPU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Memória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Volumes de Disco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IP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GPUs</a:t>
            </a:r>
            <a:endParaRPr lang="pt-BR" dirty="0"/>
          </a:p>
          <a:p>
            <a:pPr>
              <a:spcBef>
                <a:spcPts val="600"/>
              </a:spcBef>
            </a:pPr>
            <a:r>
              <a:rPr lang="pt-BR" b="1" dirty="0"/>
              <a:t>Para prover esses serviços será necessário implantar uma </a:t>
            </a:r>
            <a:r>
              <a:rPr lang="pt-BR" b="1" dirty="0" smtClean="0"/>
              <a:t>solução </a:t>
            </a:r>
            <a:r>
              <a:rPr lang="pt-BR" b="1" dirty="0"/>
              <a:t>de </a:t>
            </a:r>
            <a:r>
              <a:rPr lang="pt-BR" b="1" dirty="0" smtClean="0"/>
              <a:t>orquestração </a:t>
            </a:r>
            <a:r>
              <a:rPr lang="pt-BR" b="1" dirty="0"/>
              <a:t>de Containers</a:t>
            </a:r>
          </a:p>
        </p:txBody>
      </p:sp>
      <p:grpSp>
        <p:nvGrpSpPr>
          <p:cNvPr id="5" name="Agrupar 16"/>
          <p:cNvGrpSpPr/>
          <p:nvPr/>
        </p:nvGrpSpPr>
        <p:grpSpPr>
          <a:xfrm>
            <a:off x="6762617" y="1681316"/>
            <a:ext cx="4770622" cy="4410624"/>
            <a:chOff x="6659378" y="906123"/>
            <a:chExt cx="5427236" cy="5244811"/>
          </a:xfrm>
        </p:grpSpPr>
        <p:pic>
          <p:nvPicPr>
            <p:cNvPr id="6" name="Imagem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5128" y="906123"/>
              <a:ext cx="3054606" cy="1105554"/>
            </a:xfrm>
            <a:prstGeom prst="rect">
              <a:avLst/>
            </a:prstGeom>
          </p:spPr>
        </p:pic>
        <p:pic>
          <p:nvPicPr>
            <p:cNvPr id="7" name="Imagem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5407" y="1483005"/>
              <a:ext cx="2101207" cy="1798565"/>
            </a:xfrm>
            <a:prstGeom prst="rect">
              <a:avLst/>
            </a:prstGeom>
          </p:spPr>
        </p:pic>
        <p:pic>
          <p:nvPicPr>
            <p:cNvPr id="8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128" y="2645387"/>
              <a:ext cx="2556566" cy="1331716"/>
            </a:xfrm>
            <a:prstGeom prst="rect">
              <a:avLst/>
            </a:prstGeom>
          </p:spPr>
        </p:pic>
        <p:pic>
          <p:nvPicPr>
            <p:cNvPr id="9" name="Imagem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378" y="4610813"/>
              <a:ext cx="3295826" cy="1124357"/>
            </a:xfrm>
            <a:prstGeom prst="rect">
              <a:avLst/>
            </a:prstGeom>
          </p:spPr>
        </p:pic>
        <p:pic>
          <p:nvPicPr>
            <p:cNvPr id="10" name="Imagem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85336" y="3645859"/>
              <a:ext cx="1828800" cy="2505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5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9" y="0"/>
            <a:ext cx="11736342" cy="6845682"/>
          </a:xfrm>
          <a:prstGeom prst="rect">
            <a:avLst/>
          </a:prstGeom>
        </p:spPr>
      </p:pic>
      <p:sp>
        <p:nvSpPr>
          <p:cNvPr id="10" name="Retângulo Arredondado 9"/>
          <p:cNvSpPr/>
          <p:nvPr/>
        </p:nvSpPr>
        <p:spPr>
          <a:xfrm>
            <a:off x="1459164" y="2339552"/>
            <a:ext cx="2592136" cy="9497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46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60" y="0"/>
            <a:ext cx="911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NATY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7278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56" b="8058"/>
          <a:stretch/>
        </p:blipFill>
        <p:spPr>
          <a:xfrm>
            <a:off x="-35517" y="0"/>
            <a:ext cx="12263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77" r="16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33" y="-12700"/>
            <a:ext cx="9160934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37" y="1240995"/>
            <a:ext cx="6646127" cy="4376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3143" y="5670550"/>
            <a:ext cx="14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chroot</a:t>
            </a:r>
            <a:r>
              <a:rPr lang="pt-PT" dirty="0" smtClean="0"/>
              <a:t> - 1979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137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5" r="17300"/>
          <a:stretch/>
        </p:blipFill>
        <p:spPr>
          <a:xfrm>
            <a:off x="3740258" y="1372085"/>
            <a:ext cx="4711485" cy="4113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1426" y="5670550"/>
            <a:ext cx="204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FreeBSD</a:t>
            </a:r>
            <a:r>
              <a:rPr lang="pt-PT" dirty="0" smtClean="0"/>
              <a:t> </a:t>
            </a:r>
            <a:r>
              <a:rPr lang="pt-PT" dirty="0" err="1" smtClean="0"/>
              <a:t>Jails</a:t>
            </a:r>
            <a:r>
              <a:rPr lang="pt-PT" dirty="0" smtClean="0"/>
              <a:t> - 2000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244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5051" y="5670550"/>
            <a:ext cx="250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Solaris</a:t>
            </a:r>
            <a:r>
              <a:rPr lang="pt-PT" dirty="0" smtClean="0"/>
              <a:t> </a:t>
            </a:r>
            <a:r>
              <a:rPr lang="pt-PT" dirty="0" err="1" smtClean="0"/>
              <a:t>Containers</a:t>
            </a:r>
            <a:r>
              <a:rPr lang="pt-PT" dirty="0" smtClean="0"/>
              <a:t> - 2005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72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5979</TotalTime>
  <Words>655</Words>
  <Application>Microsoft Macintosh PowerPoint</Application>
  <PresentationFormat>Widescreen</PresentationFormat>
  <Paragraphs>122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Vilela de Morais</dc:creator>
  <cp:lastModifiedBy>Marcelo Vilela de Morais</cp:lastModifiedBy>
  <cp:revision>71</cp:revision>
  <dcterms:created xsi:type="dcterms:W3CDTF">2018-05-31T14:00:28Z</dcterms:created>
  <dcterms:modified xsi:type="dcterms:W3CDTF">2018-06-07T13:59:32Z</dcterms:modified>
</cp:coreProperties>
</file>